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586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Вмъкване на специални знаци и символи" id="{BB67F55B-B863-45E8-8685-EE4AEE4A06DA}">
          <p14:sldIdLst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Вмъкване на графични изображения" id="{38C8A0DC-4C79-4F44-8B1B-52BB8D166154}">
          <p14:sldIdLst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</p14:sldIdLst>
        </p14:section>
        <p14:section name="Форматиране на графични изображния" id="{5676587A-BC3A-4773-91EB-3BFFC4C37D0D}">
          <p14:sldIdLst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4" autoAdjust="0"/>
    <p:restoredTop sz="95215" autoAdjust="0"/>
  </p:normalViewPr>
  <p:slideViewPr>
    <p:cSldViewPr showGuides="1">
      <p:cViewPr varScale="1">
        <p:scale>
          <a:sx n="109" d="100"/>
          <a:sy n="109" d="100"/>
        </p:scale>
        <p:origin x="132" y="12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24.4.2024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8393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103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2"/>
            <a:ext cx="11083636" cy="2727646"/>
          </a:xfrm>
        </p:spPr>
        <p:txBody>
          <a:bodyPr>
            <a:normAutofit/>
          </a:bodyPr>
          <a:lstStyle/>
          <a:p>
            <a:r>
              <a:rPr lang="ru-RU" dirty="0"/>
              <a:t>Въвеждане на текст със специални символи. Вмъкване и форматиране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1040" name="Picture 16" descr="15 Best Image File Types (Pros vs Cons of Each Format)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" b="8288"/>
          <a:stretch>
            <a:fillRect/>
          </a:stretch>
        </p:blipFill>
        <p:spPr bwMode="auto"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1000" y="1530000"/>
            <a:ext cx="10665000" cy="4977000"/>
            <a:chOff x="651000" y="1530000"/>
            <a:chExt cx="10665000" cy="4977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000" y="1530000"/>
              <a:ext cx="10665000" cy="49770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00" y="1854000"/>
              <a:ext cx="10665000" cy="72337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ounded Rectangular Callout 7"/>
          <p:cNvSpPr/>
          <p:nvPr/>
        </p:nvSpPr>
        <p:spPr bwMode="auto">
          <a:xfrm>
            <a:off x="7536000" y="3143789"/>
            <a:ext cx="4295784" cy="2025000"/>
          </a:xfrm>
          <a:prstGeom prst="wedgeRoundRectCallout">
            <a:avLst>
              <a:gd name="adj1" fmla="val -38943"/>
              <a:gd name="adj2" fmla="val -768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панел с различни възможности за вмъкване на математически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000" y="3623300"/>
            <a:ext cx="2745000" cy="11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6"/>
          </a:xfrm>
        </p:spPr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2050" name="Picture 2" descr="Image Generic color lineal-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00" y="1404000"/>
            <a:ext cx="2618400" cy="26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изготвянето на документ могат да се използват различни </a:t>
            </a:r>
            <a:r>
              <a:rPr lang="bg-BG" b="1" dirty="0"/>
              <a:t>картинки</a:t>
            </a:r>
            <a:r>
              <a:rPr lang="bg-BG" dirty="0"/>
              <a:t> и </a:t>
            </a:r>
            <a:r>
              <a:rPr lang="bg-BG" b="1" dirty="0"/>
              <a:t>графични обекти</a:t>
            </a:r>
          </a:p>
          <a:p>
            <a:pPr lvl="1"/>
            <a:r>
              <a:rPr lang="bg-BG" b="1" dirty="0"/>
              <a:t>Разкрасяват</a:t>
            </a:r>
            <a:r>
              <a:rPr lang="bg-BG" dirty="0"/>
              <a:t> документа</a:t>
            </a:r>
          </a:p>
          <a:p>
            <a:pPr lvl="1"/>
            <a:r>
              <a:rPr lang="bg-BG" dirty="0"/>
              <a:t>Правят документа </a:t>
            </a:r>
            <a:r>
              <a:rPr lang="bg-BG" b="1" dirty="0"/>
              <a:t>по-разбираем</a:t>
            </a:r>
            <a:r>
              <a:rPr lang="bg-BG" dirty="0"/>
              <a:t> за читателите</a:t>
            </a:r>
          </a:p>
          <a:p>
            <a:r>
              <a:rPr lang="bg-BG" dirty="0"/>
              <a:t>Изображения и други елементи се вмъкват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dirty="0"/>
              <a:t> </a:t>
            </a:r>
            <a:r>
              <a:rPr lang="bg-BG" dirty="0"/>
              <a:t>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402" r="1395"/>
          <a:stretch/>
        </p:blipFill>
        <p:spPr>
          <a:xfrm>
            <a:off x="6231000" y="4436986"/>
            <a:ext cx="5490000" cy="21964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4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1660"/>
          <a:stretch/>
        </p:blipFill>
        <p:spPr>
          <a:xfrm>
            <a:off x="1753500" y="2070675"/>
            <a:ext cx="8685000" cy="356551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3036000" y="2619000"/>
            <a:ext cx="855000" cy="12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891000" y="4431114"/>
            <a:ext cx="4635000" cy="1620000"/>
          </a:xfrm>
          <a:prstGeom prst="wedgeRoundRectCallout">
            <a:avLst>
              <a:gd name="adj1" fmla="val -47736"/>
              <a:gd name="adj2" fmla="val -797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се отваря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Pictures</a:t>
            </a:r>
          </a:p>
        </p:txBody>
      </p:sp>
    </p:spTree>
    <p:extLst>
      <p:ext uri="{BB962C8B-B14F-4D97-AF65-F5344CB8AC3E}">
        <p14:creationId xmlns:p14="http://schemas.microsoft.com/office/powerpoint/2010/main" val="41446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1449000"/>
            <a:ext cx="9011908" cy="50775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6677492" y="4149000"/>
            <a:ext cx="4500000" cy="1260000"/>
          </a:xfrm>
          <a:prstGeom prst="wedgeRoundRectCallout">
            <a:avLst>
              <a:gd name="adj1" fmla="val 11341"/>
              <a:gd name="adj2" fmla="val 1048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 снимка и натискаме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38254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62" y="1269000"/>
            <a:ext cx="10037077" cy="5436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437155" y="2034000"/>
            <a:ext cx="4320000" cy="1575000"/>
          </a:xfrm>
          <a:prstGeom prst="wedgeRoundRectCallout">
            <a:avLst>
              <a:gd name="adj1" fmla="val -53465"/>
              <a:gd name="adj2" fmla="val 872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желаното от нас изображение се зарежда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5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21"/>
          <a:stretch/>
        </p:blipFill>
        <p:spPr>
          <a:xfrm>
            <a:off x="3846000" y="1204853"/>
            <a:ext cx="7144747" cy="5450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204506" y="3699000"/>
            <a:ext cx="4721494" cy="2385000"/>
          </a:xfrm>
          <a:prstGeom prst="wedgeRoundRectCallout">
            <a:avLst>
              <a:gd name="adj1" fmla="val 49066"/>
              <a:gd name="adj2" fmla="val -1142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изберем опцията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нов прозорец, в който може да потърсим снимка директно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9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792" t="949" r="536" b="24068"/>
          <a:stretch/>
        </p:blipFill>
        <p:spPr>
          <a:xfrm>
            <a:off x="1641000" y="1764000"/>
            <a:ext cx="8910000" cy="44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251000" y="4689000"/>
            <a:ext cx="5220000" cy="1260000"/>
          </a:xfrm>
          <a:prstGeom prst="wedgeRoundRectCallout">
            <a:avLst>
              <a:gd name="adj1" fmla="val 19311"/>
              <a:gd name="adj2" fmla="val -1326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диалоговия прозорец пишем какво изображение търсим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27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00" y="1359000"/>
            <a:ext cx="8415000" cy="531219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7311000" y="2640122"/>
            <a:ext cx="4545000" cy="1395000"/>
          </a:xfrm>
          <a:prstGeom prst="wedgeRoundRectCallout">
            <a:avLst>
              <a:gd name="adj1" fmla="val -154329"/>
              <a:gd name="adj2" fmla="val -208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5094000"/>
            <a:ext cx="4590000" cy="1215000"/>
          </a:xfrm>
          <a:prstGeom prst="wedgeRoundRectCallout">
            <a:avLst>
              <a:gd name="adj1" fmla="val -20625"/>
              <a:gd name="adj2" fmla="val 45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зареждат различни изображения от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311000" y="2620097"/>
            <a:ext cx="4545000" cy="1395000"/>
          </a:xfrm>
          <a:prstGeom prst="wedgeRoundRectCallout">
            <a:avLst>
              <a:gd name="adj1" fmla="val -23766"/>
              <a:gd name="adj2" fmla="val 1908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желаното от нас и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591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1269000"/>
            <a:ext cx="9990000" cy="540604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434905" y="1539000"/>
            <a:ext cx="4320000" cy="1575000"/>
          </a:xfrm>
          <a:prstGeom prst="wedgeRoundRectCallout">
            <a:avLst>
              <a:gd name="adj1" fmla="val -32298"/>
              <a:gd name="adj2" fmla="val 485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избраното от нас изображение се зарежда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72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͏Вмъкване на </a:t>
            </a:r>
            <a:r>
              <a:rPr lang="bg-BG" b="1" dirty="0"/>
              <a:t>специални знаци </a:t>
            </a:r>
            <a:r>
              <a:rPr lang="bg-BG" dirty="0"/>
              <a:t>и </a:t>
            </a:r>
            <a:r>
              <a:rPr lang="bg-BG" b="1" dirty="0"/>
              <a:t>символи</a:t>
            </a:r>
          </a:p>
          <a:p>
            <a:r>
              <a:rPr lang="bg-BG" dirty="0"/>
              <a:t>Вмъкване на </a:t>
            </a:r>
            <a:r>
              <a:rPr lang="bg-BG" b="1" dirty="0"/>
              <a:t>графични изображения</a:t>
            </a:r>
          </a:p>
          <a:p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графични изображения</a:t>
            </a:r>
          </a:p>
          <a:p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84175"/>
          </a:xfrm>
        </p:spPr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4098" name="Picture 2" descr="Format - Free interfa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00" y="1539000"/>
            <a:ext cx="2303400" cy="230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Изображенията могат да бъдат форматирани чрез </a:t>
            </a:r>
            <a:r>
              <a:rPr lang="ru-RU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r>
              <a:rPr lang="ru-RU" dirty="0"/>
              <a:t>, което става достъпно </a:t>
            </a:r>
            <a:r>
              <a:rPr lang="ru-RU" b="1" dirty="0"/>
              <a:t>след </a:t>
            </a:r>
            <a:r>
              <a:rPr lang="bg-BG" b="1" dirty="0"/>
              <a:t>маркирането</a:t>
            </a:r>
            <a:r>
              <a:rPr lang="ru-RU" b="1" dirty="0"/>
              <a:t> </a:t>
            </a:r>
            <a:r>
              <a:rPr lang="ru-RU" dirty="0"/>
              <a:t>на съответната снимка</a:t>
            </a:r>
          </a:p>
          <a:p>
            <a:r>
              <a:rPr lang="ru-RU" dirty="0"/>
              <a:t>В менюто има различни панели като:</a:t>
            </a:r>
          </a:p>
          <a:p>
            <a:pPr lvl="1"/>
            <a:r>
              <a:rPr lang="en-US" b="1" dirty="0"/>
              <a:t>Adjust</a:t>
            </a:r>
          </a:p>
          <a:p>
            <a:pPr lvl="1"/>
            <a:r>
              <a:rPr lang="en-US" b="1" dirty="0"/>
              <a:t>Picture Styles</a:t>
            </a:r>
          </a:p>
          <a:p>
            <a:pPr lvl="1"/>
            <a:r>
              <a:rPr lang="en-US" b="1" dirty="0"/>
              <a:t>Arrange</a:t>
            </a:r>
          </a:p>
          <a:p>
            <a:pPr lvl="1"/>
            <a:r>
              <a:rPr lang="en-US" b="1" dirty="0"/>
              <a:t>Size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86" y="5049000"/>
            <a:ext cx="8610851" cy="15153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07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 да променяте:</a:t>
            </a:r>
          </a:p>
          <a:p>
            <a:pPr lvl="1"/>
            <a:r>
              <a:rPr lang="bg-BG" b="1" dirty="0"/>
              <a:t>Яркостта</a:t>
            </a:r>
          </a:p>
          <a:p>
            <a:pPr lvl="1"/>
            <a:r>
              <a:rPr lang="bg-BG" b="1" dirty="0"/>
              <a:t>Контраста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8" b="4121"/>
          <a:stretch/>
        </p:blipFill>
        <p:spPr>
          <a:xfrm>
            <a:off x="4836000" y="1989000"/>
            <a:ext cx="5950266" cy="144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984600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>
          <a:blip r:embed="rId4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00" y="3989294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 да променяте:</a:t>
            </a:r>
          </a:p>
          <a:p>
            <a:pPr lvl="1"/>
            <a:r>
              <a:rPr lang="en-US" b="1" dirty="0"/>
              <a:t>Picture border </a:t>
            </a:r>
            <a:r>
              <a:rPr lang="en-US" dirty="0"/>
              <a:t>(</a:t>
            </a:r>
            <a:r>
              <a:rPr lang="bg-BG" dirty="0"/>
              <a:t>Граница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/>
              <a:t>Shadow Effects </a:t>
            </a:r>
            <a:r>
              <a:rPr lang="en-US" dirty="0"/>
              <a:t>(</a:t>
            </a:r>
            <a:r>
              <a:rPr lang="bg-BG" dirty="0"/>
              <a:t>Сенки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41" y="3879000"/>
            <a:ext cx="3418518" cy="2535401"/>
          </a:xfrm>
          <a:prstGeom prst="rect">
            <a:avLst/>
          </a:prstGeom>
          <a:ln w="76200">
            <a:solidFill>
              <a:srgbClr val="C000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500"/>
          <a:stretch/>
        </p:blipFill>
        <p:spPr>
          <a:xfrm>
            <a:off x="5961000" y="1988999"/>
            <a:ext cx="5698930" cy="1261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06" y="3892001"/>
            <a:ext cx="3400988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9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 </a:t>
            </a:r>
            <a:r>
              <a:rPr lang="bg-BG" dirty="0"/>
              <a:t>може да задавате:</a:t>
            </a:r>
          </a:p>
          <a:p>
            <a:pPr lvl="1"/>
            <a:r>
              <a:rPr lang="bg-BG" b="1" dirty="0"/>
              <a:t>Позиция</a:t>
            </a:r>
          </a:p>
          <a:p>
            <a:pPr lvl="1"/>
            <a:r>
              <a:rPr lang="bg-BG" b="1" dirty="0"/>
              <a:t>Пренасяне на текста </a:t>
            </a:r>
          </a:p>
          <a:p>
            <a:pPr marL="442912" lvl="1" indent="0">
              <a:buNone/>
            </a:pPr>
            <a:r>
              <a:rPr lang="bg-BG" dirty="0"/>
              <a:t>(Разположението  на изображението спрямо текста)</a:t>
            </a:r>
          </a:p>
          <a:p>
            <a:pPr lvl="1"/>
            <a:r>
              <a:rPr lang="bg-BG" b="1" dirty="0"/>
              <a:t>Подравняване</a:t>
            </a:r>
          </a:p>
          <a:p>
            <a:pPr lvl="1"/>
            <a:r>
              <a:rPr lang="bg-BG" dirty="0" smtClean="0"/>
              <a:t>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00" y="1809000"/>
            <a:ext cx="4320000" cy="13602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99" t="18677" r="8406" b="10727"/>
          <a:stretch/>
        </p:blipFill>
        <p:spPr>
          <a:xfrm>
            <a:off x="3938474" y="3906244"/>
            <a:ext cx="1782797" cy="27399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9941"/>
          <a:stretch/>
        </p:blipFill>
        <p:spPr>
          <a:xfrm>
            <a:off x="6118393" y="3977660"/>
            <a:ext cx="2749919" cy="25971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038" r="929"/>
          <a:stretch/>
        </p:blipFill>
        <p:spPr>
          <a:xfrm>
            <a:off x="9265434" y="3856419"/>
            <a:ext cx="2186526" cy="27897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6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 да задавате </a:t>
            </a:r>
            <a:r>
              <a:rPr lang="bg-BG" b="1" dirty="0"/>
              <a:t>големината</a:t>
            </a:r>
            <a:r>
              <a:rPr lang="bg-BG" dirty="0"/>
              <a:t> на изображението:</a:t>
            </a:r>
          </a:p>
          <a:p>
            <a:pPr lvl="1"/>
            <a:r>
              <a:rPr lang="bg-BG" b="1" dirty="0"/>
              <a:t>Ширина</a:t>
            </a:r>
          </a:p>
          <a:p>
            <a:pPr lvl="1"/>
            <a:r>
              <a:rPr lang="bg-BG" b="1" dirty="0"/>
              <a:t>Височина</a:t>
            </a:r>
          </a:p>
          <a:p>
            <a:pPr lvl="1"/>
            <a:r>
              <a:rPr lang="bg-BG" b="1" dirty="0"/>
              <a:t>Изрязване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000" y="2007129"/>
            <a:ext cx="3060000" cy="15216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3782788"/>
            <a:ext cx="4405611" cy="2942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256" r="12058" b="28601"/>
          <a:stretch/>
        </p:blipFill>
        <p:spPr>
          <a:xfrm>
            <a:off x="8890389" y="4329000"/>
            <a:ext cx="2295000" cy="2004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7806000" y="5319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610812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Основни елементи </a:t>
            </a:r>
            <a:r>
              <a:rPr lang="bg-BG" sz="2800" dirty="0">
                <a:solidFill>
                  <a:schemeClr val="bg2"/>
                </a:solidFill>
              </a:rPr>
              <a:t>на текстовия документ са: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Символ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Дума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Изречение</a:t>
            </a:r>
            <a:endParaRPr lang="en-US" sz="24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специални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сивмоли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знаци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графични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изображения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Форматиране</a:t>
            </a:r>
            <a:r>
              <a:rPr lang="bg-BG" sz="2800" dirty="0">
                <a:solidFill>
                  <a:schemeClr val="bg2"/>
                </a:solidFill>
              </a:rPr>
              <a:t> на изображения: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Adjust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Picture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2799" y="2124000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Абзац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Страница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2799" y="5394281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Arrange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sp>
        <p:nvSpPr>
          <p:cNvPr id="7" name="Smiley Face 6"/>
          <p:cNvSpPr/>
          <p:nvPr/>
        </p:nvSpPr>
        <p:spPr bwMode="auto">
          <a:xfrm>
            <a:off x="5061000" y="1584000"/>
            <a:ext cx="2070000" cy="2070000"/>
          </a:xfrm>
          <a:prstGeom prst="smileyFace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01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Символ</a:t>
            </a:r>
            <a:r>
              <a:rPr lang="bg-BG" dirty="0"/>
              <a:t> – най-малкият</a:t>
            </a:r>
            <a:r>
              <a:rPr lang="bg-BG" b="1" dirty="0"/>
              <a:t> неделим елемент </a:t>
            </a:r>
            <a:r>
              <a:rPr lang="bg-BG" dirty="0"/>
              <a:t>на текста</a:t>
            </a:r>
          </a:p>
          <a:p>
            <a:pPr lvl="1"/>
            <a:r>
              <a:rPr lang="bg-BG" dirty="0"/>
              <a:t>Включва: </a:t>
            </a:r>
            <a:r>
              <a:rPr lang="bg-BG" b="1" dirty="0"/>
              <a:t>букви</a:t>
            </a:r>
            <a:r>
              <a:rPr lang="bg-BG" dirty="0"/>
              <a:t>, </a:t>
            </a:r>
            <a:r>
              <a:rPr lang="bg-BG" b="1" dirty="0"/>
              <a:t>цифри</a:t>
            </a:r>
            <a:r>
              <a:rPr lang="bg-BG" dirty="0"/>
              <a:t>, </a:t>
            </a:r>
            <a:r>
              <a:rPr lang="bg-BG" b="1" dirty="0"/>
              <a:t>препинателни знаци </a:t>
            </a:r>
            <a:r>
              <a:rPr lang="bg-BG" dirty="0"/>
              <a:t>и </a:t>
            </a:r>
            <a:r>
              <a:rPr lang="bg-BG" b="1" dirty="0"/>
              <a:t>др.</a:t>
            </a:r>
            <a:r>
              <a:rPr lang="bg-BG" dirty="0"/>
              <a:t> </a:t>
            </a:r>
            <a:r>
              <a:rPr lang="bg-BG" b="1" dirty="0"/>
              <a:t>специални знаци </a:t>
            </a:r>
            <a:r>
              <a:rPr lang="bg-BG" dirty="0"/>
              <a:t>(@, №, $, %, *, ...)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Дума</a:t>
            </a:r>
            <a:r>
              <a:rPr lang="bg-BG" dirty="0"/>
              <a:t> – </a:t>
            </a:r>
            <a:r>
              <a:rPr lang="bg-BG" b="1" dirty="0"/>
              <a:t>последователност</a:t>
            </a:r>
            <a:r>
              <a:rPr lang="bg-BG" dirty="0"/>
              <a:t> </a:t>
            </a:r>
            <a:r>
              <a:rPr lang="bg-BG" b="1" dirty="0"/>
              <a:t>от знаци</a:t>
            </a:r>
            <a:r>
              <a:rPr lang="bg-BG" dirty="0"/>
              <a:t>, между които </a:t>
            </a:r>
            <a:r>
              <a:rPr lang="bg-BG" b="1" dirty="0"/>
              <a:t>няма интервал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Изречение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последователност от думи </a:t>
            </a:r>
            <a:r>
              <a:rPr lang="bg-BG" dirty="0"/>
              <a:t>и </a:t>
            </a:r>
            <a:r>
              <a:rPr lang="bg-BG" b="1" dirty="0"/>
              <a:t>препинателни знаци</a:t>
            </a:r>
            <a:r>
              <a:rPr lang="bg-BG" dirty="0"/>
              <a:t>, завършващи със знак за </a:t>
            </a:r>
            <a:r>
              <a:rPr lang="bg-BG" b="1" dirty="0"/>
              <a:t>край на изречение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5050" y="5807058"/>
            <a:ext cx="765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Е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991000" y="5769000"/>
            <a:ext cx="7605000" cy="759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ден на нашата врата почука странен тип.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226000" y="5796059"/>
            <a:ext cx="1170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дин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1950" y="5747254"/>
            <a:ext cx="8704050" cy="8523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Абзац</a:t>
            </a:r>
            <a:r>
              <a:rPr lang="bg-BG" dirty="0"/>
              <a:t> – </a:t>
            </a:r>
            <a:r>
              <a:rPr lang="bg-BG" b="1" dirty="0"/>
              <a:t>поредица от изречения</a:t>
            </a:r>
          </a:p>
          <a:p>
            <a:pPr lvl="1"/>
            <a:r>
              <a:rPr lang="bg-BG" dirty="0"/>
              <a:t>Започва на </a:t>
            </a:r>
            <a:r>
              <a:rPr lang="bg-BG" b="1" dirty="0"/>
              <a:t>нов ред</a:t>
            </a:r>
            <a:r>
              <a:rPr lang="bg-BG" dirty="0"/>
              <a:t>, отделен от другите изречения с </a:t>
            </a:r>
            <a:r>
              <a:rPr lang="bg-BG" b="1" dirty="0"/>
              <a:t>разстояние</a:t>
            </a:r>
            <a:r>
              <a:rPr lang="bg-BG" dirty="0"/>
              <a:t> или </a:t>
            </a:r>
            <a:r>
              <a:rPr lang="bg-BG" b="1" dirty="0"/>
              <a:t>отстъп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Страница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текст</a:t>
            </a:r>
            <a:r>
              <a:rPr lang="bg-BG" dirty="0"/>
              <a:t>, който може да се отпечатва на един лист</a:t>
            </a: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000" y="3901612"/>
            <a:ext cx="11340000" cy="27111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dirty="0"/>
              <a:t>	Оркестърът свиреше румънската "Дойна". По-право казано, свиреше само Анчето, с флейта соло, а другите приглашаха. Ний слушахме от вътрешния салон. Ама, ще речете, кои са тези </a:t>
            </a:r>
            <a:r>
              <a:rPr lang="ru-RU" i="1" dirty="0"/>
              <a:t>ний</a:t>
            </a:r>
            <a:r>
              <a:rPr lang="ru-RU" dirty="0"/>
              <a:t>? Кои ли? Известно е кои: Сенаторът, Отело, Стувенчо и аз. Пред нас стърчеше едно дълго шише бяло Chateau Sandrovo и друго Giesshuebler. Безгрижно разположени около масата, с папироски в уста, ний ловяхме фиоритурите на "Дойна" и бяхме се предали на приятно far niente. Утре е неделя - няма работа, може да поседим и по-късничко. Музиката сносна, слечинките хубавички, ний - попревтасали ергени. Тамам!</a:t>
            </a:r>
          </a:p>
          <a:p>
            <a:r>
              <a:rPr lang="ru-RU" dirty="0"/>
              <a:t>	Седим си така и по едно време флейтата задразни ухото ми с няколко фалшиви ноти, същевременно и целият оркестър сфалшиви. В този същия миг Стувенчо се изсмя и извика: "Пустият му Отело! Страшен зевзек! Я го вижте!.." Обръщаме се веднага двамата със Сенатора и какво да видим! Дявол Отело! Отде му идат на ум...</a:t>
            </a:r>
            <a:endParaRPr lang="en-US" sz="24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1D160BD-E077-D4FA-E9BF-CE233C184937}"/>
              </a:ext>
            </a:extLst>
          </p:cNvPr>
          <p:cNvSpPr/>
          <p:nvPr/>
        </p:nvSpPr>
        <p:spPr bwMode="auto">
          <a:xfrm>
            <a:off x="606000" y="4059000"/>
            <a:ext cx="810000" cy="22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86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Често при писането на текстове е необходимо да използваме </a:t>
            </a:r>
            <a:r>
              <a:rPr lang="ru-RU" b="1" dirty="0"/>
              <a:t>специални символи</a:t>
            </a:r>
            <a:r>
              <a:rPr lang="ru-RU" dirty="0"/>
              <a:t>, които не се намират на стандартната клавиатура</a:t>
            </a:r>
          </a:p>
          <a:p>
            <a:pPr lvl="1"/>
            <a:r>
              <a:rPr lang="bg-BG" b="1" dirty="0"/>
              <a:t>М</a:t>
            </a:r>
            <a:r>
              <a:rPr lang="ru-RU" b="1" dirty="0"/>
              <a:t>атематически символи </a:t>
            </a:r>
            <a:r>
              <a:rPr lang="ru-RU" dirty="0"/>
              <a:t>(≈, ≤, ≠)</a:t>
            </a:r>
          </a:p>
          <a:p>
            <a:pPr lvl="1"/>
            <a:r>
              <a:rPr lang="bg-BG" dirty="0"/>
              <a:t>Б</a:t>
            </a:r>
            <a:r>
              <a:rPr lang="ru-RU" dirty="0"/>
              <a:t>укви от </a:t>
            </a:r>
            <a:r>
              <a:rPr lang="ru-RU" b="1" dirty="0"/>
              <a:t>гръцката азбука</a:t>
            </a:r>
            <a:r>
              <a:rPr lang="ru-RU" dirty="0"/>
              <a:t>, </a:t>
            </a:r>
            <a:r>
              <a:rPr lang="ru-RU" b="1" dirty="0"/>
              <a:t>валутни обозначения </a:t>
            </a:r>
            <a:r>
              <a:rPr lang="ru-RU" dirty="0"/>
              <a:t>и т.н. (</a:t>
            </a:r>
            <a:r>
              <a:rPr lang="el-GR" dirty="0"/>
              <a:t>β</a:t>
            </a:r>
            <a:r>
              <a:rPr lang="ru-RU" dirty="0"/>
              <a:t>, €)</a:t>
            </a:r>
          </a:p>
          <a:p>
            <a:r>
              <a:rPr lang="ru-RU" dirty="0"/>
              <a:t>Те </a:t>
            </a:r>
            <a:r>
              <a:rPr lang="bg-BG" dirty="0"/>
              <a:t>могат да се</a:t>
            </a:r>
            <a:r>
              <a:rPr lang="ru-RU" dirty="0"/>
              <a:t> вмъкват от </a:t>
            </a:r>
            <a:r>
              <a:rPr lang="ru-RU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Symbols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75471" y="5229000"/>
            <a:ext cx="7847957" cy="1209844"/>
            <a:chOff x="2181000" y="5297156"/>
            <a:chExt cx="7847957" cy="12098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49124"/>
            <a:stretch/>
          </p:blipFill>
          <p:spPr>
            <a:xfrm>
              <a:off x="2181000" y="5297156"/>
              <a:ext cx="6795000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92116"/>
            <a:stretch/>
          </p:blipFill>
          <p:spPr>
            <a:xfrm>
              <a:off x="8976000" y="5297156"/>
              <a:ext cx="1052957" cy="12098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8" name="Rectangle 7"/>
          <p:cNvSpPr/>
          <p:nvPr/>
        </p:nvSpPr>
        <p:spPr bwMode="auto">
          <a:xfrm>
            <a:off x="8970470" y="5229001"/>
            <a:ext cx="1052957" cy="120984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50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500" y="1494000"/>
            <a:ext cx="6705000" cy="48644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36000" y="4990500"/>
            <a:ext cx="4995000" cy="1665000"/>
          </a:xfrm>
          <a:prstGeom prst="wedgeRoundRectCallout">
            <a:avLst>
              <a:gd name="adj1" fmla="val -20247"/>
              <a:gd name="adj2" fmla="val 452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Като изберем </a:t>
            </a:r>
            <a:r>
              <a:rPr lang="en-US" sz="2800" b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</a:t>
            </a:r>
            <a:r>
              <a:rPr lang="bg-BG" sz="28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диалогов прозорец с всички възможни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16000" y="3386205"/>
            <a:ext cx="3870000" cy="1080000"/>
          </a:xfrm>
          <a:prstGeom prst="wedgeRoundRectCallout">
            <a:avLst>
              <a:gd name="adj1" fmla="val -40639"/>
              <a:gd name="adj2" fmla="val -788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Селектираме желания от нас символ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8211000" y="4750282"/>
            <a:ext cx="3195000" cy="945000"/>
          </a:xfrm>
          <a:prstGeom prst="wedgeRoundRectCallout">
            <a:avLst>
              <a:gd name="adj1" fmla="val -53483"/>
              <a:gd name="adj2" fmla="val 79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натискаме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36000" y="1441276"/>
            <a:ext cx="4635000" cy="1637654"/>
          </a:xfrm>
          <a:prstGeom prst="wedgeRoundRectCallout">
            <a:avLst>
              <a:gd name="adj1" fmla="val 66632"/>
              <a:gd name="adj2" fmla="val -2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списъка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изберете кои символи да ви се покажат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26000" y="2269628"/>
            <a:ext cx="3465000" cy="3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67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9" b="806"/>
          <a:stretch/>
        </p:blipFill>
        <p:spPr>
          <a:xfrm>
            <a:off x="1163413" y="1359000"/>
            <a:ext cx="9865174" cy="53463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5466000" y="2214000"/>
            <a:ext cx="4005000" cy="1710000"/>
          </a:xfrm>
          <a:prstGeom prst="wedgeRoundRectCallout">
            <a:avLst>
              <a:gd name="adj1" fmla="val -68636"/>
              <a:gd name="adj2" fmla="val 52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избраният от нас символ се поставя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30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007547" y="1202223"/>
            <a:ext cx="2809120" cy="5453277"/>
            <a:chOff x="1007547" y="1202223"/>
            <a:chExt cx="2809120" cy="54532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622" y="1207657"/>
              <a:ext cx="2800045" cy="544784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547" y="1202223"/>
              <a:ext cx="2804995" cy="1333748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043362" y="2513081"/>
            <a:ext cx="4772637" cy="1725919"/>
          </a:xfrm>
          <a:prstGeom prst="wedgeRoundRectCallout">
            <a:avLst>
              <a:gd name="adj1" fmla="val -53863"/>
              <a:gd name="adj2" fmla="val -711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Падащото меню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достъп до различни математически сивмоли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8003"/>
          <a:stretch/>
        </p:blipFill>
        <p:spPr>
          <a:xfrm>
            <a:off x="6366000" y="4468012"/>
            <a:ext cx="5042637" cy="19584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1016622" y="5932575"/>
            <a:ext cx="2800045" cy="7065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981000" y="5932575"/>
            <a:ext cx="2070000" cy="2857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 bwMode="auto">
          <a:xfrm>
            <a:off x="7119937" y="1811403"/>
            <a:ext cx="4816800" cy="1924943"/>
          </a:xfrm>
          <a:prstGeom prst="wedgeRoundRectCallout">
            <a:avLst>
              <a:gd name="adj1" fmla="val -29929"/>
              <a:gd name="adj2" fmla="val 112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вмъкнем различни математически формули, изрази и символи избираме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New 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1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4374</TotalTime>
  <Words>837</Words>
  <Application>Microsoft Office PowerPoint</Application>
  <PresentationFormat>Widescreen</PresentationFormat>
  <Paragraphs>150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Consolas</vt:lpstr>
      <vt:lpstr>Wingdings</vt:lpstr>
      <vt:lpstr>SoftUni</vt:lpstr>
      <vt:lpstr>Въвеждане на текст със специални символи. Вмъкване и форматиране на графични изображения</vt:lpstr>
      <vt:lpstr>Съдържание</vt:lpstr>
      <vt:lpstr>Вмъкване на специални знаци и символи</vt:lpstr>
      <vt:lpstr>Нека си припомним!</vt:lpstr>
      <vt:lpstr>Нека си припомним!</vt:lpstr>
      <vt:lpstr>Вмъкване на специални знаци и символи</vt:lpstr>
      <vt:lpstr>Вмъкване на специални символи</vt:lpstr>
      <vt:lpstr>Вмъкване на специални символи</vt:lpstr>
      <vt:lpstr>Вмъкване на математически символи</vt:lpstr>
      <vt:lpstr>Вмъкване на математически символи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Форматиране на графични изображния</vt:lpstr>
      <vt:lpstr>Форматиране на графични изображния</vt:lpstr>
      <vt:lpstr>Adjust</vt:lpstr>
      <vt:lpstr>Picture Styles</vt:lpstr>
      <vt:lpstr>Arrange</vt:lpstr>
      <vt:lpstr>Size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на текст със специални символи. Вмъкване и форматиране на графични изображения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460</cp:revision>
  <dcterms:created xsi:type="dcterms:W3CDTF">2018-05-23T13:08:44Z</dcterms:created>
  <dcterms:modified xsi:type="dcterms:W3CDTF">2024-04-24T17:47:09Z</dcterms:modified>
  <cp:category/>
</cp:coreProperties>
</file>